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0" r:id="rId2"/>
    <p:sldId id="261" r:id="rId3"/>
    <p:sldId id="262" r:id="rId4"/>
    <p:sldId id="264" r:id="rId5"/>
    <p:sldId id="265" r:id="rId6"/>
    <p:sldId id="266" r:id="rId7"/>
  </p:sldIdLst>
  <p:sldSz cx="9144000" cy="6858000" type="screen4x3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9933"/>
    <a:srgbClr val="CC00CC"/>
    <a:srgbClr val="0000FF"/>
    <a:srgbClr val="99FFCC"/>
    <a:srgbClr val="6699FF"/>
    <a:srgbClr val="FF99FF"/>
    <a:srgbClr val="009900"/>
    <a:srgbClr val="A50021"/>
    <a:srgbClr val="FF3300"/>
    <a:srgbClr val="EBC2B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7639" autoAdjust="0"/>
  </p:normalViewPr>
  <p:slideViewPr>
    <p:cSldViewPr>
      <p:cViewPr>
        <p:scale>
          <a:sx n="72" d="100"/>
          <a:sy n="72" d="100"/>
        </p:scale>
        <p:origin x="-966" y="-5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1DF72C-F96F-4626-8A34-12EA365CE584}" type="datetimeFigureOut">
              <a:rPr lang="th-TH" smtClean="0"/>
              <a:t>27/07/64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1A7965-7EF4-4DE7-9E9D-BAAF99F5372C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01FCE1-FE57-4C65-AA3B-87E22716BA37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F2080D-18A2-455A-A5F3-1E62533AD94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956072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2080D-18A2-455A-A5F3-1E62533AD943}" type="slidenum">
              <a:rPr lang="th-TH" smtClean="0"/>
              <a:pPr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344179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2080D-18A2-455A-A5F3-1E62533AD943}" type="slidenum">
              <a:rPr lang="th-TH" smtClean="0"/>
              <a:pPr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905843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1428728" y="1071546"/>
            <a:ext cx="6192688" cy="1569660"/>
          </a:xfrm>
          <a:prstGeom prst="rect">
            <a:avLst/>
          </a:prstGeom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h-TH" sz="4000" b="1" dirty="0" smtClean="0">
                <a:solidFill>
                  <a:srgbClr val="000000"/>
                </a:solidFill>
                <a:latin typeface="AngsanaUPC" pitchFamily="18" charset="-34"/>
                <a:cs typeface="AngsanaUPC" pitchFamily="18" charset="-34"/>
              </a:rPr>
              <a:t>งบค่าบริการทางการแพทย์ (งบลงทุน)</a:t>
            </a:r>
          </a:p>
          <a:p>
            <a:pPr algn="ctr"/>
            <a:r>
              <a:rPr lang="th-TH" b="1" dirty="0" smtClean="0">
                <a:solidFill>
                  <a:srgbClr val="000000"/>
                </a:solidFill>
                <a:latin typeface="AngsanaUPC" pitchFamily="18" charset="-34"/>
                <a:cs typeface="AngsanaUPC" pitchFamily="18" charset="-34"/>
              </a:rPr>
              <a:t>สำนักงานสาธารณสุขจังหวัดตราด</a:t>
            </a:r>
          </a:p>
          <a:p>
            <a:pPr algn="ctr"/>
            <a:r>
              <a:rPr lang="th-TH" b="1" dirty="0" smtClean="0">
                <a:solidFill>
                  <a:srgbClr val="000000"/>
                </a:solidFill>
                <a:latin typeface="AngsanaUPC" pitchFamily="18" charset="-34"/>
                <a:cs typeface="AngsanaUPC" pitchFamily="18" charset="-34"/>
              </a:rPr>
              <a:t>ณ 22 กรกฎาคม 2564</a:t>
            </a:r>
            <a:endParaRPr lang="th-TH" b="1" dirty="0">
              <a:solidFill>
                <a:srgbClr val="000000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2714620"/>
            <a:ext cx="813690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  <a:cs typeface="+mj-cs"/>
                <a:sym typeface="Wingdings"/>
              </a:rPr>
              <a:t> </a:t>
            </a:r>
            <a:r>
              <a:rPr lang="th-TH" sz="4400" b="1" dirty="0" smtClean="0">
                <a:solidFill>
                  <a:schemeClr val="bg1"/>
                </a:solidFill>
                <a:cs typeface="+mj-cs"/>
              </a:rPr>
              <a:t>แจ้งจัดสรร </a:t>
            </a:r>
            <a:r>
              <a:rPr lang="th-TH" sz="6000" b="1" dirty="0" smtClean="0">
                <a:solidFill>
                  <a:schemeClr val="bg1"/>
                </a:solidFill>
                <a:cs typeface="+mj-cs"/>
              </a:rPr>
              <a:t>16,489,912.57</a:t>
            </a:r>
            <a:r>
              <a:rPr lang="th-TH" sz="4400" b="1" dirty="0" smtClean="0">
                <a:solidFill>
                  <a:schemeClr val="bg1"/>
                </a:solidFill>
                <a:cs typeface="+mj-cs"/>
              </a:rPr>
              <a:t> บาท  </a:t>
            </a:r>
            <a:r>
              <a:rPr lang="th-TH" sz="4400" b="1" dirty="0" smtClean="0">
                <a:solidFill>
                  <a:schemeClr val="bg1"/>
                </a:solidFill>
                <a:cs typeface="+mj-cs"/>
                <a:sym typeface="Wingdings"/>
              </a:rPr>
              <a:t></a:t>
            </a:r>
            <a:endParaRPr lang="th-TH" sz="4400" b="1" dirty="0" smtClean="0">
              <a:solidFill>
                <a:schemeClr val="bg1"/>
              </a:solidFill>
              <a:cs typeface="+mj-cs"/>
            </a:endParaRPr>
          </a:p>
          <a:p>
            <a:r>
              <a:rPr lang="th-TH" sz="3600" b="1" dirty="0" smtClean="0">
                <a:solidFill>
                  <a:schemeClr val="bg1"/>
                </a:solidFill>
                <a:sym typeface="Wingdings"/>
              </a:rPr>
              <a:t> </a:t>
            </a:r>
            <a:r>
              <a:rPr lang="th-TH" sz="3600" b="1" dirty="0" smtClean="0">
                <a:solidFill>
                  <a:schemeClr val="bg1"/>
                </a:solidFill>
              </a:rPr>
              <a:t>ระดับเขต 10</a:t>
            </a:r>
            <a:r>
              <a:rPr lang="en-US" sz="3600" b="1" dirty="0" smtClean="0">
                <a:solidFill>
                  <a:schemeClr val="bg1"/>
                </a:solidFill>
              </a:rPr>
              <a:t>%</a:t>
            </a:r>
            <a:r>
              <a:rPr lang="th-TH" sz="3600" b="1" dirty="0" smtClean="0">
                <a:solidFill>
                  <a:schemeClr val="bg1"/>
                </a:solidFill>
              </a:rPr>
              <a:t> จำนวนเงิน         4,571,717.57 บาท</a:t>
            </a:r>
          </a:p>
          <a:p>
            <a:r>
              <a:rPr lang="th-TH" sz="3600" b="1" dirty="0" smtClean="0">
                <a:solidFill>
                  <a:schemeClr val="bg1"/>
                </a:solidFill>
                <a:sym typeface="Wingdings"/>
              </a:rPr>
              <a:t> </a:t>
            </a:r>
            <a:r>
              <a:rPr lang="th-TH" sz="3600" b="1" dirty="0" smtClean="0">
                <a:solidFill>
                  <a:schemeClr val="bg1"/>
                </a:solidFill>
              </a:rPr>
              <a:t>ระดับจังหวัด 20 </a:t>
            </a:r>
            <a:r>
              <a:rPr lang="en-US" sz="3600" b="1" dirty="0" smtClean="0">
                <a:solidFill>
                  <a:schemeClr val="bg1"/>
                </a:solidFill>
              </a:rPr>
              <a:t>%</a:t>
            </a:r>
            <a:r>
              <a:rPr lang="th-TH" sz="3600" b="1" dirty="0" smtClean="0">
                <a:solidFill>
                  <a:schemeClr val="bg1"/>
                </a:solidFill>
              </a:rPr>
              <a:t> จำนวนเงิน    4,789,400 บาท</a:t>
            </a:r>
          </a:p>
          <a:p>
            <a:r>
              <a:rPr lang="th-TH" b="1" dirty="0" smtClean="0">
                <a:solidFill>
                  <a:schemeClr val="bg1"/>
                </a:solidFill>
                <a:sym typeface="Wingdings"/>
              </a:rPr>
              <a:t>      </a:t>
            </a:r>
            <a:r>
              <a:rPr lang="th-TH" sz="3600" b="1" dirty="0" smtClean="0">
                <a:solidFill>
                  <a:schemeClr val="bg1"/>
                </a:solidFill>
                <a:sym typeface="Wingdings"/>
              </a:rPr>
              <a:t>ระดับหน่วยบริการ 70</a:t>
            </a:r>
            <a:r>
              <a:rPr lang="en-US" sz="3600" b="1" dirty="0" smtClean="0">
                <a:solidFill>
                  <a:schemeClr val="bg1"/>
                </a:solidFill>
                <a:sym typeface="Wingdings"/>
              </a:rPr>
              <a:t>%</a:t>
            </a:r>
            <a:r>
              <a:rPr lang="th-TH" sz="3600" b="1" dirty="0" smtClean="0">
                <a:solidFill>
                  <a:schemeClr val="bg1"/>
                </a:solidFill>
                <a:sym typeface="Wingdings"/>
              </a:rPr>
              <a:t> จำนวนเงิน 7,128,795 บาท</a:t>
            </a:r>
          </a:p>
          <a:p>
            <a:endParaRPr lang="th-TH" sz="3600" b="1" dirty="0" smtClean="0">
              <a:solidFill>
                <a:srgbClr val="7030A0"/>
              </a:solidFill>
              <a:sym typeface="Wingding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72198" y="95022"/>
            <a:ext cx="2857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เอกสารหมายเลข</a:t>
            </a:r>
            <a:r>
              <a:rPr lang="th-TH" sz="3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...</a:t>
            </a:r>
            <a:r>
              <a:rPr lang="th-TH" sz="44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5</a:t>
            </a:r>
            <a:r>
              <a:rPr lang="th-TH" sz="3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..</a:t>
            </a:r>
            <a:endParaRPr lang="th-TH" sz="3600" b="1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476672"/>
            <a:ext cx="9144000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rgbClr val="66FFFF"/>
                </a:solidFill>
              </a:rPr>
              <a:t> </a:t>
            </a:r>
            <a:r>
              <a:rPr lang="th-TH" sz="4800" b="1" u="sng" dirty="0" smtClean="0">
                <a:solidFill>
                  <a:schemeClr val="bg1"/>
                </a:solidFill>
              </a:rPr>
              <a:t>ระดับเขต 10</a:t>
            </a:r>
            <a:r>
              <a:rPr lang="en-US" sz="4800" b="1" u="sng" dirty="0" smtClean="0">
                <a:solidFill>
                  <a:schemeClr val="bg1"/>
                </a:solidFill>
              </a:rPr>
              <a:t>%</a:t>
            </a:r>
            <a:r>
              <a:rPr lang="th-TH" sz="4800" b="1" u="sng" dirty="0" smtClean="0">
                <a:solidFill>
                  <a:schemeClr val="bg1"/>
                </a:solidFill>
              </a:rPr>
              <a:t> จำนวนเงิน </a:t>
            </a:r>
            <a:r>
              <a:rPr lang="th-TH" sz="6000" b="1" u="sng" dirty="0" smtClean="0">
                <a:solidFill>
                  <a:schemeClr val="bg1"/>
                </a:solidFill>
              </a:rPr>
              <a:t>4,571,717,57</a:t>
            </a:r>
            <a:r>
              <a:rPr lang="th-TH" sz="4800" b="1" u="sng" dirty="0" smtClean="0">
                <a:solidFill>
                  <a:schemeClr val="bg1"/>
                </a:solidFill>
              </a:rPr>
              <a:t> บาท</a:t>
            </a:r>
          </a:p>
          <a:p>
            <a:r>
              <a:rPr lang="th-TH" sz="4000" b="1" dirty="0" smtClean="0">
                <a:solidFill>
                  <a:schemeClr val="bg1"/>
                </a:solidFill>
                <a:sym typeface="Wingdings"/>
              </a:rPr>
              <a:t></a:t>
            </a:r>
            <a:r>
              <a:rPr lang="th-TH" sz="4000" b="1" dirty="0" smtClean="0">
                <a:solidFill>
                  <a:schemeClr val="accent5"/>
                </a:solidFill>
              </a:rPr>
              <a:t>ครุภัณฑ์การแพทย์  3 รายการ 12 ชิ้น </a:t>
            </a:r>
            <a:r>
              <a:rPr lang="th-TH" sz="4800" b="1" dirty="0" smtClean="0">
                <a:solidFill>
                  <a:schemeClr val="accent5"/>
                </a:solidFill>
              </a:rPr>
              <a:t>1,695,000</a:t>
            </a:r>
            <a:r>
              <a:rPr lang="th-TH" sz="4000" b="1" dirty="0" smtClean="0">
                <a:solidFill>
                  <a:schemeClr val="accent5"/>
                </a:solidFill>
              </a:rPr>
              <a:t> บาท</a:t>
            </a:r>
          </a:p>
          <a:p>
            <a:r>
              <a:rPr lang="th-TH" sz="3600" b="1" dirty="0">
                <a:solidFill>
                  <a:schemeClr val="accent5"/>
                </a:solidFill>
              </a:rPr>
              <a:t>	</a:t>
            </a:r>
            <a:r>
              <a:rPr lang="th-TH" sz="3600" b="1" dirty="0" smtClean="0">
                <a:solidFill>
                  <a:schemeClr val="accent5"/>
                </a:solidFill>
              </a:rPr>
              <a:t>-รายงานผลการอุทธรณ์/เรียกทำสัญญา 22 ก.ค.64</a:t>
            </a:r>
          </a:p>
          <a:p>
            <a:r>
              <a:rPr lang="th-TH" sz="3600" b="1" dirty="0" smtClean="0">
                <a:solidFill>
                  <a:schemeClr val="accent5"/>
                </a:solidFill>
              </a:rPr>
              <a:t>	-คาดว่าจะลงนามสัญญาภายใน 15 ส.ค.64</a:t>
            </a:r>
          </a:p>
          <a:p>
            <a:r>
              <a:rPr lang="th-TH" sz="3600" b="1" dirty="0" smtClean="0">
                <a:solidFill>
                  <a:schemeClr val="accent5"/>
                </a:solidFill>
              </a:rPr>
              <a:t>	-ส่งมอบ 60 วัน หลังลงนามสัญญา ประมาณ ต.ค.64</a:t>
            </a:r>
          </a:p>
          <a:p>
            <a:endParaRPr lang="th-TH" sz="3600" b="1" dirty="0" smtClean="0">
              <a:solidFill>
                <a:schemeClr val="accent5"/>
              </a:solidFill>
            </a:endParaRPr>
          </a:p>
          <a:p>
            <a:r>
              <a:rPr lang="th-TH" sz="4000" b="1" dirty="0" smtClean="0">
                <a:solidFill>
                  <a:schemeClr val="bg1"/>
                </a:solidFill>
                <a:sym typeface="Wingdings"/>
              </a:rPr>
              <a:t></a:t>
            </a:r>
            <a:r>
              <a:rPr lang="th-TH" sz="4000" b="1" dirty="0" smtClean="0">
                <a:solidFill>
                  <a:srgbClr val="CC00CC"/>
                </a:solidFill>
                <a:sym typeface="Wingdings"/>
              </a:rPr>
              <a:t>ก่อสร้าง  3 รายการ 7 งาน </a:t>
            </a:r>
            <a:r>
              <a:rPr lang="th-TH" sz="4800" b="1" dirty="0" smtClean="0">
                <a:solidFill>
                  <a:srgbClr val="CC00CC"/>
                </a:solidFill>
                <a:sym typeface="Wingdings"/>
              </a:rPr>
              <a:t>2,867,717.57</a:t>
            </a:r>
            <a:r>
              <a:rPr lang="th-TH" sz="4000" b="1" dirty="0" smtClean="0">
                <a:solidFill>
                  <a:srgbClr val="CC00CC"/>
                </a:solidFill>
                <a:sym typeface="Wingdings"/>
              </a:rPr>
              <a:t> บาท</a:t>
            </a:r>
          </a:p>
          <a:p>
            <a:r>
              <a:rPr lang="th-TH" sz="3600" b="1" dirty="0" smtClean="0">
                <a:solidFill>
                  <a:srgbClr val="CC00CC"/>
                </a:solidFill>
                <a:sym typeface="Wingdings"/>
              </a:rPr>
              <a:t>      (ระบบไฟ รพ.กช. </a:t>
            </a:r>
            <a:r>
              <a:rPr lang="th-TH" sz="3600" b="1" dirty="0" err="1" smtClean="0">
                <a:solidFill>
                  <a:srgbClr val="CC00CC"/>
                </a:solidFill>
                <a:sym typeface="Wingdings"/>
              </a:rPr>
              <a:t>สสจ</a:t>
            </a:r>
            <a:r>
              <a:rPr lang="th-TH" sz="3600" b="1" dirty="0" smtClean="0">
                <a:solidFill>
                  <a:srgbClr val="CC00CC"/>
                </a:solidFill>
                <a:sym typeface="Wingdings"/>
              </a:rPr>
              <a:t>.ดำเนินการ)</a:t>
            </a:r>
          </a:p>
          <a:p>
            <a:r>
              <a:rPr lang="th-TH" sz="3600" b="1" dirty="0" smtClean="0">
                <a:solidFill>
                  <a:srgbClr val="CC00CC"/>
                </a:solidFill>
                <a:sym typeface="Wingdings"/>
              </a:rPr>
              <a:t>	-ปรับแบบ/ประมาณการใหม่ </a:t>
            </a:r>
          </a:p>
          <a:p>
            <a:r>
              <a:rPr lang="th-TH" sz="3600" b="1" dirty="0">
                <a:solidFill>
                  <a:srgbClr val="CC00CC"/>
                </a:solidFill>
                <a:sym typeface="Wingdings"/>
              </a:rPr>
              <a:t> </a:t>
            </a:r>
            <a:r>
              <a:rPr lang="th-TH" sz="3600" b="1" dirty="0" smtClean="0">
                <a:solidFill>
                  <a:srgbClr val="CC00CC"/>
                </a:solidFill>
                <a:sym typeface="Wingdings"/>
              </a:rPr>
              <a:t>        -คาดว่าจะประกาศภายใน</a:t>
            </a:r>
            <a:r>
              <a:rPr lang="th-TH" sz="3600" b="1" smtClean="0">
                <a:solidFill>
                  <a:srgbClr val="CC00CC"/>
                </a:solidFill>
                <a:sym typeface="Wingdings"/>
              </a:rPr>
              <a:t>เดือน ส.ค.</a:t>
            </a:r>
            <a:r>
              <a:rPr lang="th-TH" sz="3600" b="1" dirty="0" smtClean="0">
                <a:solidFill>
                  <a:srgbClr val="CC00CC"/>
                </a:solidFill>
                <a:sym typeface="Wingdings"/>
              </a:rPr>
              <a:t>64</a:t>
            </a:r>
            <a:endParaRPr lang="th-TH" sz="3600" b="1" dirty="0" smtClean="0">
              <a:solidFill>
                <a:srgbClr val="CC00CC"/>
              </a:solidFill>
            </a:endParaRPr>
          </a:p>
          <a:p>
            <a:r>
              <a:rPr lang="th-TH" b="1" dirty="0" smtClean="0">
                <a:solidFill>
                  <a:srgbClr val="66FFFF"/>
                </a:solidFill>
              </a:rPr>
              <a:t>	</a:t>
            </a:r>
            <a:endParaRPr lang="th-TH" sz="3200" b="1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40152" y="5157192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h-TH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0" y="0"/>
            <a:ext cx="9144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b="1" u="sng" dirty="0" smtClean="0">
                <a:solidFill>
                  <a:schemeClr val="bg1"/>
                </a:solidFill>
              </a:rPr>
              <a:t>ระดับจังหวัด 20</a:t>
            </a:r>
            <a:r>
              <a:rPr lang="en-US" sz="4800" b="1" u="sng" dirty="0" smtClean="0">
                <a:solidFill>
                  <a:schemeClr val="bg1"/>
                </a:solidFill>
              </a:rPr>
              <a:t>%</a:t>
            </a:r>
            <a:r>
              <a:rPr lang="th-TH" sz="4800" b="1" u="sng" dirty="0" smtClean="0">
                <a:solidFill>
                  <a:schemeClr val="bg1"/>
                </a:solidFill>
              </a:rPr>
              <a:t> </a:t>
            </a:r>
            <a:r>
              <a:rPr lang="th-TH" sz="4800" b="1" u="sng" dirty="0">
                <a:solidFill>
                  <a:schemeClr val="bg1"/>
                </a:solidFill>
              </a:rPr>
              <a:t>จำนวนเงิน </a:t>
            </a:r>
            <a:r>
              <a:rPr lang="th-TH" sz="6000" b="1" u="sng" dirty="0" smtClean="0">
                <a:solidFill>
                  <a:schemeClr val="bg1"/>
                </a:solidFill>
              </a:rPr>
              <a:t>4,789,400</a:t>
            </a:r>
            <a:r>
              <a:rPr lang="th-TH" sz="4800" b="1" u="sng" dirty="0" smtClean="0">
                <a:solidFill>
                  <a:schemeClr val="bg1"/>
                </a:solidFill>
              </a:rPr>
              <a:t> บาท</a:t>
            </a:r>
          </a:p>
          <a:p>
            <a:r>
              <a:rPr lang="th-TH" sz="4000" b="1" dirty="0" smtClean="0">
                <a:solidFill>
                  <a:schemeClr val="bg1"/>
                </a:solidFill>
              </a:rPr>
              <a:t>      </a:t>
            </a:r>
            <a:r>
              <a:rPr lang="th-TH" sz="4800" b="1" dirty="0" smtClean="0">
                <a:solidFill>
                  <a:srgbClr val="FF0000"/>
                </a:solidFill>
              </a:rPr>
              <a:t>ครุภัณฑ์ 8 รายการ 11 ชิ้น 4,622,000 บาท</a:t>
            </a:r>
          </a:p>
          <a:p>
            <a:endParaRPr lang="th-TH" sz="800" b="1" dirty="0" smtClean="0">
              <a:solidFill>
                <a:schemeClr val="bg1"/>
              </a:solidFill>
            </a:endParaRPr>
          </a:p>
          <a:p>
            <a:r>
              <a:rPr lang="th-TH" sz="3600" b="1" dirty="0">
                <a:solidFill>
                  <a:schemeClr val="bg1"/>
                </a:solidFill>
                <a:sym typeface="Wingdings"/>
              </a:rPr>
              <a:t>   </a:t>
            </a:r>
            <a:r>
              <a:rPr lang="th-TH" sz="3600" b="1" dirty="0" smtClean="0">
                <a:solidFill>
                  <a:srgbClr val="A50021"/>
                </a:solidFill>
                <a:sym typeface="Wingdings"/>
              </a:rPr>
              <a:t></a:t>
            </a:r>
            <a:r>
              <a:rPr lang="th-TH" sz="3600" b="1" dirty="0" smtClean="0">
                <a:solidFill>
                  <a:srgbClr val="A50021"/>
                </a:solidFill>
              </a:rPr>
              <a:t>ครุภัณฑ์การแพทย์       6 รายการ 9 ชิ้น </a:t>
            </a:r>
            <a:r>
              <a:rPr lang="th-TH" sz="4400" b="1" dirty="0" smtClean="0">
                <a:solidFill>
                  <a:srgbClr val="A50021"/>
                </a:solidFill>
              </a:rPr>
              <a:t>1,895,000</a:t>
            </a:r>
            <a:r>
              <a:rPr lang="th-TH" sz="3600" b="1" dirty="0" smtClean="0">
                <a:solidFill>
                  <a:srgbClr val="A50021"/>
                </a:solidFill>
              </a:rPr>
              <a:t> บาท</a:t>
            </a:r>
          </a:p>
          <a:p>
            <a:r>
              <a:rPr lang="th-TH" sz="3600" b="1" dirty="0" smtClean="0">
                <a:solidFill>
                  <a:srgbClr val="A50021"/>
                </a:solidFill>
              </a:rPr>
              <a:t>	-รายงานผลการพิจารณา   22 ก.ค.64</a:t>
            </a:r>
          </a:p>
          <a:p>
            <a:r>
              <a:rPr lang="th-TH" sz="3600" b="1" dirty="0" smtClean="0">
                <a:solidFill>
                  <a:srgbClr val="A50021"/>
                </a:solidFill>
              </a:rPr>
              <a:t>	-ประกาศผู้ชนะ    26 ก.ค.64</a:t>
            </a:r>
          </a:p>
          <a:p>
            <a:r>
              <a:rPr lang="th-TH" sz="3600" b="1" dirty="0">
                <a:solidFill>
                  <a:schemeClr val="bg1"/>
                </a:solidFill>
                <a:sym typeface="Wingdings"/>
              </a:rPr>
              <a:t>  </a:t>
            </a:r>
            <a:r>
              <a:rPr lang="th-TH" sz="3600" b="1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th-TH" sz="3600" b="1" dirty="0" smtClean="0">
                <a:solidFill>
                  <a:srgbClr val="009900"/>
                </a:solidFill>
                <a:sym typeface="Wingdings"/>
              </a:rPr>
              <a:t></a:t>
            </a:r>
            <a:r>
              <a:rPr lang="th-TH" sz="3600" b="1" dirty="0" smtClean="0">
                <a:solidFill>
                  <a:srgbClr val="009900"/>
                </a:solidFill>
              </a:rPr>
              <a:t>ครุภัณฑ์ยานพาหนะ 1 รายการ 2 ชิ้น </a:t>
            </a:r>
            <a:r>
              <a:rPr lang="th-TH" sz="4400" b="1" dirty="0" smtClean="0">
                <a:solidFill>
                  <a:srgbClr val="009900"/>
                </a:solidFill>
              </a:rPr>
              <a:t>2,728,000</a:t>
            </a:r>
            <a:r>
              <a:rPr lang="th-TH" sz="3600" b="1" dirty="0" smtClean="0">
                <a:solidFill>
                  <a:srgbClr val="009900"/>
                </a:solidFill>
              </a:rPr>
              <a:t> บาท</a:t>
            </a:r>
          </a:p>
          <a:p>
            <a:r>
              <a:rPr lang="th-TH" sz="3600" b="1" dirty="0" smtClean="0">
                <a:solidFill>
                  <a:srgbClr val="009900"/>
                </a:solidFill>
              </a:rPr>
              <a:t>	-ลงนาสัญญา 29 ก.ค.64 ส่งมอบ 27 ก.ย.64  </a:t>
            </a:r>
            <a:endParaRPr lang="th-TH" sz="2400" b="1" dirty="0" smtClean="0">
              <a:solidFill>
                <a:srgbClr val="009900"/>
              </a:solidFill>
            </a:endParaRPr>
          </a:p>
          <a:p>
            <a:r>
              <a:rPr lang="th-TH" sz="3600" b="1" dirty="0" smtClean="0">
                <a:solidFill>
                  <a:schemeClr val="bg1"/>
                </a:solidFill>
              </a:rPr>
              <a:t>   </a:t>
            </a:r>
            <a:r>
              <a:rPr lang="th-TH" sz="4800" b="1" dirty="0" smtClean="0">
                <a:solidFill>
                  <a:srgbClr val="00B0F0"/>
                </a:solidFill>
              </a:rPr>
              <a:t>⃝ </a:t>
            </a:r>
            <a:r>
              <a:rPr lang="th-TH" sz="4800" b="1" dirty="0" smtClean="0">
                <a:solidFill>
                  <a:srgbClr val="0070C0"/>
                </a:solidFill>
              </a:rPr>
              <a:t>ก่อสร้าง   1 รายการ  2 งาน 167,400 บาท </a:t>
            </a:r>
          </a:p>
          <a:p>
            <a:r>
              <a:rPr lang="th-TH" sz="4800" b="1" dirty="0" smtClean="0">
                <a:solidFill>
                  <a:srgbClr val="0070C0"/>
                </a:solidFill>
              </a:rPr>
              <a:t>         หน่วยบริการดำเนินการ</a:t>
            </a:r>
            <a:endParaRPr lang="th-TH" sz="4800" b="1" dirty="0">
              <a:solidFill>
                <a:srgbClr val="0070C0"/>
              </a:solidFill>
            </a:endParaRPr>
          </a:p>
        </p:txBody>
      </p:sp>
      <p:sp>
        <p:nvSpPr>
          <p:cNvPr id="3" name="ดาว 5 แฉก 2"/>
          <p:cNvSpPr/>
          <p:nvPr/>
        </p:nvSpPr>
        <p:spPr>
          <a:xfrm flipH="1">
            <a:off x="179512" y="1052736"/>
            <a:ext cx="504056" cy="504056"/>
          </a:xfrm>
          <a:prstGeom prst="star5">
            <a:avLst>
              <a:gd name="adj" fmla="val 15868"/>
              <a:gd name="hf" fmla="val 105146"/>
              <a:gd name="vf" fmla="val 1105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dirty="0" smtClean="0"/>
              <a:t> </a:t>
            </a:r>
            <a:endParaRPr lang="th-TH" sz="1800" dirty="0"/>
          </a:p>
        </p:txBody>
      </p:sp>
      <p:sp>
        <p:nvSpPr>
          <p:cNvPr id="6" name="ดาว 5 แฉก 5"/>
          <p:cNvSpPr/>
          <p:nvPr/>
        </p:nvSpPr>
        <p:spPr>
          <a:xfrm flipH="1">
            <a:off x="8244408" y="1041174"/>
            <a:ext cx="504056" cy="394219"/>
          </a:xfrm>
          <a:prstGeom prst="star5">
            <a:avLst>
              <a:gd name="adj" fmla="val 10008"/>
              <a:gd name="hf" fmla="val 105146"/>
              <a:gd name="vf" fmla="val 1105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dirty="0" smtClean="0"/>
              <a:t> </a:t>
            </a:r>
            <a:endParaRPr lang="th-TH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0" indent="0">
              <a:buNone/>
            </a:pPr>
            <a:r>
              <a:rPr lang="th-TH" sz="4400" b="1" u="sng" dirty="0" smtClean="0">
                <a:solidFill>
                  <a:schemeClr val="bg1"/>
                </a:solidFill>
              </a:rPr>
              <a:t>ระดับหน่วยบริการ 70</a:t>
            </a:r>
            <a:r>
              <a:rPr lang="en-US" sz="4400" b="1" u="sng" dirty="0">
                <a:solidFill>
                  <a:schemeClr val="bg1"/>
                </a:solidFill>
              </a:rPr>
              <a:t>%</a:t>
            </a:r>
            <a:r>
              <a:rPr lang="th-TH" sz="4400" b="1" u="sng" dirty="0">
                <a:solidFill>
                  <a:schemeClr val="bg1"/>
                </a:solidFill>
              </a:rPr>
              <a:t> จำนวนเงิน </a:t>
            </a:r>
            <a:r>
              <a:rPr lang="th-TH" sz="4400" b="1" u="sng" dirty="0" smtClean="0">
                <a:solidFill>
                  <a:schemeClr val="bg1"/>
                </a:solidFill>
              </a:rPr>
              <a:t>7,128,795 </a:t>
            </a:r>
            <a:r>
              <a:rPr lang="th-TH" sz="4400" b="1" u="sng" dirty="0">
                <a:solidFill>
                  <a:schemeClr val="bg1"/>
                </a:solidFill>
              </a:rPr>
              <a:t>บาท</a:t>
            </a:r>
          </a:p>
          <a:p>
            <a:pPr marL="0" indent="0">
              <a:buNone/>
            </a:pPr>
            <a:r>
              <a:rPr lang="th-TH" dirty="0" smtClean="0">
                <a:solidFill>
                  <a:schemeClr val="bg1"/>
                </a:solidFill>
              </a:rPr>
              <a:t>             </a:t>
            </a:r>
            <a:r>
              <a:rPr lang="th-TH" sz="4000" b="1" dirty="0" smtClean="0">
                <a:solidFill>
                  <a:schemeClr val="accent2">
                    <a:lumMod val="75000"/>
                  </a:schemeClr>
                </a:solidFill>
              </a:rPr>
              <a:t>ครุภัณฑ์ 62 รายการ 203 ชิ้น เงิน 6,114,344 บาท</a:t>
            </a:r>
          </a:p>
          <a:p>
            <a:pPr marL="0" indent="0">
              <a:buNone/>
            </a:pPr>
            <a:r>
              <a:rPr lang="th-TH" b="1" dirty="0" smtClean="0">
                <a:solidFill>
                  <a:schemeClr val="bg1"/>
                </a:solidFill>
              </a:rPr>
              <a:t>❶</a:t>
            </a:r>
            <a:r>
              <a:rPr lang="th-TH" b="1" dirty="0" smtClean="0">
                <a:solidFill>
                  <a:srgbClr val="00B050"/>
                </a:solidFill>
              </a:rPr>
              <a:t>  วิทยาศาสตร์และการแพทย์   32 รายการ 74 ชิ้น   3,235,444 บาท</a:t>
            </a:r>
          </a:p>
          <a:p>
            <a:pPr marL="0" indent="0">
              <a:buNone/>
            </a:pPr>
            <a:r>
              <a:rPr lang="th-TH" b="1" dirty="0" smtClean="0">
                <a:solidFill>
                  <a:schemeClr val="bg1"/>
                </a:solidFill>
              </a:rPr>
              <a:t>❷  </a:t>
            </a:r>
            <a:r>
              <a:rPr lang="th-TH" b="1" dirty="0" smtClean="0">
                <a:solidFill>
                  <a:srgbClr val="FF0000"/>
                </a:solidFill>
              </a:rPr>
              <a:t>คอมพิวเตอร์                      16 รายการ 103 ชิ้น 1,174,600 บาท</a:t>
            </a:r>
          </a:p>
          <a:p>
            <a:pPr marL="0" indent="0">
              <a:buNone/>
            </a:pPr>
            <a:r>
              <a:rPr lang="th-TH" b="1" dirty="0" smtClean="0">
                <a:solidFill>
                  <a:schemeClr val="bg1"/>
                </a:solidFill>
              </a:rPr>
              <a:t>❸  </a:t>
            </a:r>
            <a:r>
              <a:rPr lang="th-TH" b="1" dirty="0" smtClean="0">
                <a:solidFill>
                  <a:srgbClr val="CC00CC"/>
                </a:solidFill>
              </a:rPr>
              <a:t>งานบ้านงานครัว                   6 รายการ 11   ชิ้น    158,400 บาท</a:t>
            </a:r>
          </a:p>
          <a:p>
            <a:pPr marL="0" indent="0">
              <a:buNone/>
            </a:pPr>
            <a:r>
              <a:rPr lang="th-TH" b="1" dirty="0" smtClean="0">
                <a:solidFill>
                  <a:schemeClr val="bg1"/>
                </a:solidFill>
              </a:rPr>
              <a:t>❹  </a:t>
            </a:r>
            <a:r>
              <a:rPr lang="th-TH" b="1" dirty="0" smtClean="0">
                <a:solidFill>
                  <a:srgbClr val="0000FF"/>
                </a:solidFill>
              </a:rPr>
              <a:t>โฆษณาและเผยแพร่              8 รายการ 15 ชิ้น       279,300 บาท</a:t>
            </a:r>
          </a:p>
          <a:p>
            <a:pPr marL="0" indent="0">
              <a:buNone/>
            </a:pPr>
            <a:r>
              <a:rPr lang="th-TH" b="1" dirty="0" smtClean="0">
                <a:solidFill>
                  <a:schemeClr val="bg1"/>
                </a:solidFill>
              </a:rPr>
              <a:t>❺  </a:t>
            </a:r>
            <a:r>
              <a:rPr lang="th-TH" b="1" dirty="0" smtClean="0">
                <a:solidFill>
                  <a:schemeClr val="accent5">
                    <a:lumMod val="75000"/>
                  </a:schemeClr>
                </a:solidFill>
              </a:rPr>
              <a:t>สำนักงาน                          10 รายการ 18 ชิ้น       397,900 บาท</a:t>
            </a:r>
          </a:p>
          <a:p>
            <a:pPr marL="0" indent="0">
              <a:buNone/>
            </a:pPr>
            <a:r>
              <a:rPr lang="th-TH" b="1" dirty="0" smtClean="0">
                <a:solidFill>
                  <a:schemeClr val="bg1"/>
                </a:solidFill>
              </a:rPr>
              <a:t>❻  </a:t>
            </a:r>
            <a:r>
              <a:rPr lang="th-TH" b="1" dirty="0" smtClean="0">
                <a:solidFill>
                  <a:schemeClr val="accent2"/>
                </a:solidFill>
              </a:rPr>
              <a:t>ยานพาหนะและขนส่ง            2 รายการ  2  ชิ้น       908,700 บาท</a:t>
            </a:r>
          </a:p>
          <a:p>
            <a:pPr marL="0" indent="0">
              <a:buNone/>
            </a:pPr>
            <a:r>
              <a:rPr lang="th-TH" b="1" dirty="0" smtClean="0">
                <a:solidFill>
                  <a:schemeClr val="bg1"/>
                </a:solidFill>
              </a:rPr>
              <a:t>●ก่อสร้าง 18 รายการ 19 งาน 1,014,451 บาท (หน่วยบริการดำเนินการ)●</a:t>
            </a:r>
          </a:p>
        </p:txBody>
      </p:sp>
      <p:sp>
        <p:nvSpPr>
          <p:cNvPr id="5" name="ดาว 5 แฉก 4"/>
          <p:cNvSpPr/>
          <p:nvPr/>
        </p:nvSpPr>
        <p:spPr>
          <a:xfrm flipH="1">
            <a:off x="8376491" y="740659"/>
            <a:ext cx="504056" cy="504056"/>
          </a:xfrm>
          <a:prstGeom prst="star5">
            <a:avLst>
              <a:gd name="adj" fmla="val 50000"/>
              <a:gd name="hf" fmla="val 105146"/>
              <a:gd name="vf" fmla="val 1105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dirty="0" smtClean="0"/>
              <a:t> </a:t>
            </a:r>
            <a:endParaRPr lang="th-TH" sz="1800" dirty="0"/>
          </a:p>
        </p:txBody>
      </p:sp>
      <p:sp>
        <p:nvSpPr>
          <p:cNvPr id="6" name="ดาว 5 แฉก 5"/>
          <p:cNvSpPr/>
          <p:nvPr/>
        </p:nvSpPr>
        <p:spPr>
          <a:xfrm flipH="1">
            <a:off x="467544" y="685187"/>
            <a:ext cx="504056" cy="504056"/>
          </a:xfrm>
          <a:prstGeom prst="star5">
            <a:avLst>
              <a:gd name="adj" fmla="val 50000"/>
              <a:gd name="hf" fmla="val 105146"/>
              <a:gd name="vf" fmla="val 1105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dirty="0" smtClean="0"/>
              <a:t> </a:t>
            </a:r>
            <a:endParaRPr lang="th-TH" sz="1800" dirty="0"/>
          </a:p>
        </p:txBody>
      </p:sp>
    </p:spTree>
    <p:extLst>
      <p:ext uri="{BB962C8B-B14F-4D97-AF65-F5344CB8AC3E}">
        <p14:creationId xmlns:p14="http://schemas.microsoft.com/office/powerpoint/2010/main" xmlns="" val="1630123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  <a:noFill/>
        </p:spPr>
        <p:txBody>
          <a:bodyPr/>
          <a:lstStyle/>
          <a:p>
            <a:pPr marL="0" indent="0">
              <a:buNone/>
            </a:pPr>
            <a:r>
              <a:rPr lang="th-TH" dirty="0">
                <a:solidFill>
                  <a:schemeClr val="bg1"/>
                </a:solidFill>
              </a:rPr>
              <a:t>❶</a:t>
            </a:r>
            <a:r>
              <a:rPr lang="th-TH" b="1" dirty="0">
                <a:solidFill>
                  <a:schemeClr val="accent1">
                    <a:lumMod val="75000"/>
                  </a:schemeClr>
                </a:solidFill>
              </a:rPr>
              <a:t>วิทยาศาสตร์และการแพทย์ 32 รายการ 74 ชิ้น 3,235,444 บาท</a:t>
            </a:r>
          </a:p>
          <a:p>
            <a:pPr marL="0" indent="0">
              <a:buNone/>
            </a:pPr>
            <a:r>
              <a:rPr lang="th-TH" b="1" dirty="0">
                <a:solidFill>
                  <a:schemeClr val="accent1">
                    <a:lumMod val="75000"/>
                  </a:schemeClr>
                </a:solidFill>
              </a:rPr>
              <a:t>-คาดว่าลงนามแล้วเสร็จภายในวันที่ </a:t>
            </a:r>
            <a:r>
              <a:rPr lang="th-TH" b="1" dirty="0" smtClean="0">
                <a:solidFill>
                  <a:schemeClr val="accent1">
                    <a:lumMod val="75000"/>
                  </a:schemeClr>
                </a:solidFill>
              </a:rPr>
              <a:t>     </a:t>
            </a:r>
            <a:r>
              <a:rPr lang="th-TH" sz="4000" b="1" dirty="0" smtClean="0">
                <a:solidFill>
                  <a:schemeClr val="accent1">
                    <a:lumMod val="75000"/>
                  </a:schemeClr>
                </a:solidFill>
              </a:rPr>
              <a:t>15 </a:t>
            </a:r>
            <a:r>
              <a:rPr lang="th-TH" sz="4000" b="1" dirty="0">
                <a:solidFill>
                  <a:schemeClr val="accent1">
                    <a:lumMod val="75000"/>
                  </a:schemeClr>
                </a:solidFill>
              </a:rPr>
              <a:t>ส.ค.64</a:t>
            </a:r>
          </a:p>
          <a:p>
            <a:pPr marL="0" indent="0">
              <a:buNone/>
            </a:pPr>
            <a:r>
              <a:rPr lang="th-TH" b="1" dirty="0">
                <a:solidFill>
                  <a:schemeClr val="accent1">
                    <a:lumMod val="75000"/>
                  </a:schemeClr>
                </a:solidFill>
              </a:rPr>
              <a:t>-ส่งมอบ 60 วัน นับแต่ลงนามสัญญา</a:t>
            </a:r>
          </a:p>
          <a:p>
            <a:pPr marL="0" indent="0">
              <a:buNone/>
            </a:pPr>
            <a:r>
              <a:rPr lang="th-TH" b="1" dirty="0">
                <a:solidFill>
                  <a:schemeClr val="accent1">
                    <a:lumMod val="75000"/>
                  </a:schemeClr>
                </a:solidFill>
              </a:rPr>
              <a:t>-ตรวจรับ/เบิกจ่าย ภายในเดือน พ.ย.</a:t>
            </a:r>
            <a:r>
              <a:rPr lang="th-TH" b="1" dirty="0" smtClean="0">
                <a:solidFill>
                  <a:schemeClr val="accent1">
                    <a:lumMod val="75000"/>
                  </a:schemeClr>
                </a:solidFill>
              </a:rPr>
              <a:t>64</a:t>
            </a:r>
          </a:p>
          <a:p>
            <a:pPr marL="0" indent="0">
              <a:buNone/>
            </a:pPr>
            <a:endParaRPr lang="th-TH" b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dirty="0">
                <a:solidFill>
                  <a:schemeClr val="bg1"/>
                </a:solidFill>
              </a:rPr>
              <a:t>❷</a:t>
            </a:r>
            <a:r>
              <a:rPr lang="th-TH" b="1" dirty="0">
                <a:solidFill>
                  <a:srgbClr val="7030A0"/>
                </a:solidFill>
              </a:rPr>
              <a:t>คอมพิวเตอร์ 16 รายการ 103 ชิ้น 1,174,600 บาท</a:t>
            </a:r>
          </a:p>
          <a:p>
            <a:pPr marL="0" indent="0">
              <a:buNone/>
            </a:pPr>
            <a:r>
              <a:rPr lang="th-TH" b="1" dirty="0">
                <a:solidFill>
                  <a:srgbClr val="7030A0"/>
                </a:solidFill>
              </a:rPr>
              <a:t>-ลงนามสัญญา 871,368 บาท นัดส่งมอบต้นเดือนสิงหาคม 64</a:t>
            </a:r>
          </a:p>
          <a:p>
            <a:pPr marL="0" indent="0">
              <a:buNone/>
            </a:pPr>
            <a:r>
              <a:rPr lang="th-TH" b="1" dirty="0">
                <a:solidFill>
                  <a:srgbClr val="7030A0"/>
                </a:solidFill>
              </a:rPr>
              <a:t>-ส่งมอบภายใน 60 วันนับแต่ลงนามสัญญา หมดสัญญา 16 ส.ค.64</a:t>
            </a:r>
          </a:p>
          <a:p>
            <a:endParaRPr lang="th-TH" dirty="0">
              <a:solidFill>
                <a:srgbClr val="7030A0"/>
              </a:solidFill>
            </a:endParaRPr>
          </a:p>
        </p:txBody>
      </p:sp>
      <p:sp>
        <p:nvSpPr>
          <p:cNvPr id="2" name="มนมุมสี่เหลี่ยมผืนผ้าหนึ่งมุม 1"/>
          <p:cNvSpPr/>
          <p:nvPr/>
        </p:nvSpPr>
        <p:spPr>
          <a:xfrm>
            <a:off x="2195736" y="188640"/>
            <a:ext cx="4608512" cy="914400"/>
          </a:xfrm>
          <a:prstGeom prst="round1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chemeClr val="bg1"/>
                </a:solidFill>
              </a:rPr>
              <a:t>ผลการดำเนินงาน งบเสื่อม 70</a:t>
            </a:r>
            <a:r>
              <a:rPr lang="en-US" sz="3600" b="1" dirty="0" smtClean="0">
                <a:solidFill>
                  <a:schemeClr val="bg1"/>
                </a:solidFill>
              </a:rPr>
              <a:t>%</a:t>
            </a:r>
            <a:endParaRPr lang="th-TH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866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>
                <a:solidFill>
                  <a:schemeClr val="bg1"/>
                </a:solidFill>
              </a:rPr>
              <a:t>❸</a:t>
            </a:r>
            <a:r>
              <a:rPr lang="th-TH" sz="4000" b="1" dirty="0" smtClean="0">
                <a:solidFill>
                  <a:srgbClr val="CC00CC"/>
                </a:solidFill>
              </a:rPr>
              <a:t>งานบ้านงานครัว 6 รายการ 11 ชิ้น        158,400 บาท</a:t>
            </a:r>
          </a:p>
          <a:p>
            <a:pPr marL="0" indent="0">
              <a:buNone/>
            </a:pPr>
            <a:r>
              <a:rPr lang="th-TH" dirty="0" smtClean="0">
                <a:solidFill>
                  <a:schemeClr val="bg1"/>
                </a:solidFill>
              </a:rPr>
              <a:t>❹</a:t>
            </a:r>
            <a:r>
              <a:rPr lang="th-TH" sz="4000" b="1" dirty="0" err="1" smtClean="0">
                <a:solidFill>
                  <a:srgbClr val="7030A0"/>
                </a:solidFill>
              </a:rPr>
              <a:t>โฆษณษา</a:t>
            </a:r>
            <a:r>
              <a:rPr lang="th-TH" sz="4000" b="1" dirty="0" smtClean="0">
                <a:solidFill>
                  <a:srgbClr val="7030A0"/>
                </a:solidFill>
              </a:rPr>
              <a:t>และเผยแพร่ 8 รายการ 15 ชิ้น 279,300 บาท</a:t>
            </a:r>
          </a:p>
          <a:p>
            <a:pPr marL="0" indent="0">
              <a:buNone/>
            </a:pPr>
            <a:r>
              <a:rPr lang="th-TH" dirty="0" smtClean="0">
                <a:solidFill>
                  <a:schemeClr val="bg1"/>
                </a:solidFill>
              </a:rPr>
              <a:t>❺</a:t>
            </a:r>
            <a:r>
              <a:rPr lang="th-TH" sz="4000" b="1" dirty="0" smtClean="0">
                <a:solidFill>
                  <a:schemeClr val="bg2">
                    <a:lumMod val="75000"/>
                  </a:schemeClr>
                </a:solidFill>
              </a:rPr>
              <a:t>สำนักงาน               10 รายการ 18 ชิ้น 397,900 บาท</a:t>
            </a:r>
          </a:p>
          <a:p>
            <a:pPr marL="0" indent="0" algn="ctr">
              <a:buNone/>
            </a:pPr>
            <a:r>
              <a:rPr lang="th-TH" b="1" dirty="0" smtClean="0">
                <a:solidFill>
                  <a:schemeClr val="bg1"/>
                </a:solidFill>
              </a:rPr>
              <a:t>รายการ 3 – 5 อยู่ระหว่างดำเนินการจัดซื้อโดยวิธีเฉพาะเจาะจง</a:t>
            </a:r>
          </a:p>
          <a:p>
            <a:pPr marL="0" indent="0" algn="ctr">
              <a:buNone/>
            </a:pPr>
            <a:r>
              <a:rPr lang="th-TH" b="1" dirty="0" smtClean="0">
                <a:solidFill>
                  <a:schemeClr val="bg1"/>
                </a:solidFill>
              </a:rPr>
              <a:t>คาดว่าจะดำเนินการรายงานขอซื้อภายในเดือน </a:t>
            </a:r>
            <a:r>
              <a:rPr lang="th-TH" b="1" u="sng" dirty="0" smtClean="0">
                <a:solidFill>
                  <a:schemeClr val="bg1"/>
                </a:solidFill>
              </a:rPr>
              <a:t>สิงหาคม 2564</a:t>
            </a:r>
          </a:p>
          <a:p>
            <a:pPr marL="0" indent="0">
              <a:buNone/>
            </a:pPr>
            <a:r>
              <a:rPr lang="th-TH" dirty="0" smtClean="0">
                <a:solidFill>
                  <a:schemeClr val="bg1"/>
                </a:solidFill>
              </a:rPr>
              <a:t>❻ </a:t>
            </a:r>
            <a:r>
              <a:rPr lang="th-TH" sz="4000" b="1" dirty="0" smtClean="0">
                <a:solidFill>
                  <a:srgbClr val="0000FF"/>
                </a:solidFill>
              </a:rPr>
              <a:t>ยานพาหนะและขนส่ง 2 รายการ 2 ชิ้น 908,700 บาท</a:t>
            </a:r>
          </a:p>
          <a:p>
            <a:pPr marL="0" indent="0">
              <a:buNone/>
            </a:pPr>
            <a:r>
              <a:rPr lang="th-TH" dirty="0" smtClean="0">
                <a:solidFill>
                  <a:schemeClr val="bg1"/>
                </a:solidFill>
              </a:rPr>
              <a:t>	</a:t>
            </a:r>
            <a:r>
              <a:rPr lang="th-TH" b="1" dirty="0" smtClean="0">
                <a:solidFill>
                  <a:srgbClr val="339933"/>
                </a:solidFill>
              </a:rPr>
              <a:t>-วิธีเฉพาะเจาะจง 1 รายการ 54,700 บาท </a:t>
            </a:r>
          </a:p>
          <a:p>
            <a:pPr marL="0" indent="0">
              <a:buNone/>
            </a:pPr>
            <a:r>
              <a:rPr lang="th-TH" b="1" dirty="0" smtClean="0">
                <a:solidFill>
                  <a:srgbClr val="339933"/>
                </a:solidFill>
              </a:rPr>
              <a:t>	  ใบสั่งซื้อ/ส่งมอบ/ส่งเบิก รพ.สต. เรียบร้อยแล้ว</a:t>
            </a:r>
          </a:p>
          <a:p>
            <a:pPr marL="0" indent="0">
              <a:buNone/>
            </a:pPr>
            <a:r>
              <a:rPr lang="th-TH" dirty="0" smtClean="0">
                <a:solidFill>
                  <a:schemeClr val="bg1"/>
                </a:solidFill>
              </a:rPr>
              <a:t>	</a:t>
            </a:r>
            <a:r>
              <a:rPr lang="th-TH" b="1" dirty="0" smtClean="0">
                <a:solidFill>
                  <a:srgbClr val="7030A0"/>
                </a:solidFill>
              </a:rPr>
              <a:t>-วิธีประกวดราคา 1 รายการ  765,000 บาท</a:t>
            </a:r>
          </a:p>
          <a:p>
            <a:pPr marL="0" indent="0">
              <a:buNone/>
            </a:pPr>
            <a:r>
              <a:rPr lang="th-TH" b="1" dirty="0">
                <a:solidFill>
                  <a:srgbClr val="7030A0"/>
                </a:solidFill>
              </a:rPr>
              <a:t>	</a:t>
            </a:r>
            <a:r>
              <a:rPr lang="th-TH" b="1" dirty="0" smtClean="0">
                <a:solidFill>
                  <a:srgbClr val="7030A0"/>
                </a:solidFill>
              </a:rPr>
              <a:t>  ลงนามสัญญาแล้ว  22 ก.ค.64  ส่งมอบ 2 ก.ย.64</a:t>
            </a:r>
            <a:endParaRPr lang="th-TH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4691360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372</TotalTime>
  <Words>343</Words>
  <Application>Microsoft Office PowerPoint</Application>
  <PresentationFormat>นำเสนอทางหน้าจอ (4:3)</PresentationFormat>
  <Paragraphs>63</Paragraphs>
  <Slides>6</Slides>
  <Notes>2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6</vt:i4>
      </vt:variant>
    </vt:vector>
  </HeadingPairs>
  <TitlesOfParts>
    <vt:vector size="7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mookYOTA</dc:creator>
  <cp:lastModifiedBy>pc4</cp:lastModifiedBy>
  <cp:revision>49</cp:revision>
  <dcterms:created xsi:type="dcterms:W3CDTF">2021-07-21T09:35:25Z</dcterms:created>
  <dcterms:modified xsi:type="dcterms:W3CDTF">2021-07-27T07:27:25Z</dcterms:modified>
</cp:coreProperties>
</file>